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Raleway" charset="1" panose="00000000000000000000"/>
      <p:regular r:id="rId21"/>
    </p:embeddedFont>
    <p:embeddedFont>
      <p:font typeface="League Spartan" charset="1" panose="00000800000000000000"/>
      <p:regular r:id="rId22"/>
    </p:embeddedFont>
    <p:embeddedFont>
      <p:font typeface="Open Sans" charset="1" panose="020B0606030504020204"/>
      <p:regular r:id="rId23"/>
    </p:embeddedFont>
    <p:embeddedFont>
      <p:font typeface="Raleway Bold" charset="1" panose="00000000000000000000"/>
      <p:regular r:id="rId24"/>
    </p:embeddedFont>
    <p:embeddedFont>
      <p:font typeface="Raleway Bold Italic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15" Target="../media/image37.png" Type="http://schemas.openxmlformats.org/officeDocument/2006/relationships/image"/><Relationship Id="rId16" Target="../media/image38.svg" Type="http://schemas.openxmlformats.org/officeDocument/2006/relationships/image"/><Relationship Id="rId17" Target="../media/image39.png" Type="http://schemas.openxmlformats.org/officeDocument/2006/relationships/image"/><Relationship Id="rId18" Target="../media/image40.svg" Type="http://schemas.openxmlformats.org/officeDocument/2006/relationships/image"/><Relationship Id="rId19" Target="../media/image41.png" Type="http://schemas.openxmlformats.org/officeDocument/2006/relationships/image"/><Relationship Id="rId2" Target="../media/image28.jpeg" Type="http://schemas.openxmlformats.org/officeDocument/2006/relationships/image"/><Relationship Id="rId20" Target="../media/image42.svg" Type="http://schemas.openxmlformats.org/officeDocument/2006/relationships/image"/><Relationship Id="rId21" Target="../media/image43.png" Type="http://schemas.openxmlformats.org/officeDocument/2006/relationships/image"/><Relationship Id="rId22" Target="../media/image44.png" Type="http://schemas.openxmlformats.org/officeDocument/2006/relationships/image"/><Relationship Id="rId23" Target="../media/image45.svg" Type="http://schemas.openxmlformats.org/officeDocument/2006/relationships/image"/><Relationship Id="rId24" Target="../media/image46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jpe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png" Type="http://schemas.openxmlformats.org/officeDocument/2006/relationships/image"/><Relationship Id="rId12" Target="../media/image56.sv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Relationship Id="rId3" Target="../media/VAGsngES_S4.mp4" Type="http://schemas.openxmlformats.org/officeDocument/2006/relationships/video"/><Relationship Id="rId4" Target="../media/VAGsngES_S4.mp4" Type="http://schemas.microsoft.com/office/2007/relationships/media"/><Relationship Id="rId5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8.jpeg" Type="http://schemas.openxmlformats.org/officeDocument/2006/relationships/image"/><Relationship Id="rId9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1.png" Type="http://schemas.openxmlformats.org/officeDocument/2006/relationships/image"/><Relationship Id="rId7" Target="../media/image12.jpeg" Type="http://schemas.openxmlformats.org/officeDocument/2006/relationships/image"/><Relationship Id="rId8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3.jpeg" Type="http://schemas.openxmlformats.org/officeDocument/2006/relationships/image"/><Relationship Id="rId7" Target="../media/VAGZb-hQVs4.mp4" Type="http://schemas.openxmlformats.org/officeDocument/2006/relationships/video"/><Relationship Id="rId8" Target="../media/VAGZb-hQVs4.mp4" Type="http://schemas.microsoft.com/office/2007/relationships/media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13833159" y="4118825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7423782" y="0"/>
                </a:moveTo>
                <a:lnTo>
                  <a:pt x="0" y="0"/>
                </a:lnTo>
                <a:lnTo>
                  <a:pt x="0" y="175471"/>
                </a:lnTo>
                <a:lnTo>
                  <a:pt x="7423782" y="175471"/>
                </a:lnTo>
                <a:lnTo>
                  <a:pt x="74237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11978448" y="48817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true" rot="5400000">
            <a:off x="-2963613" y="5960567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7423782" y="175471"/>
                </a:moveTo>
                <a:lnTo>
                  <a:pt x="0" y="175471"/>
                </a:lnTo>
                <a:lnTo>
                  <a:pt x="0" y="0"/>
                </a:lnTo>
                <a:lnTo>
                  <a:pt x="7423782" y="0"/>
                </a:lnTo>
                <a:lnTo>
                  <a:pt x="7423782" y="1754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08902" y="959122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697181" y="3426472"/>
            <a:ext cx="6869323" cy="3619605"/>
          </a:xfrm>
          <a:custGeom>
            <a:avLst/>
            <a:gdLst/>
            <a:ahLst/>
            <a:cxnLst/>
            <a:rect r="r" b="b" t="t" l="l"/>
            <a:pathLst>
              <a:path h="3619605" w="6869323">
                <a:moveTo>
                  <a:pt x="0" y="0"/>
                </a:moveTo>
                <a:lnTo>
                  <a:pt x="6869323" y="0"/>
                </a:lnTo>
                <a:lnTo>
                  <a:pt x="6869323" y="3619604"/>
                </a:lnTo>
                <a:lnTo>
                  <a:pt x="0" y="3619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03052" y="1988972"/>
            <a:ext cx="9657581" cy="74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6"/>
              </a:lnSpc>
            </a:pPr>
            <a:r>
              <a:rPr lang="en-US" sz="5214" spc="22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Proyecto ATP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712497"/>
            <a:ext cx="5017266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1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Integrantes: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159639"/>
            <a:ext cx="5017266" cy="155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Axel Cisternas</a:t>
            </a:r>
          </a:p>
          <a:p>
            <a:pPr algn="l">
              <a:lnSpc>
                <a:spcPts val="3119"/>
              </a:lnSpc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Maximilano Padilla</a:t>
            </a:r>
          </a:p>
          <a:p>
            <a:pPr algn="l" marL="0" indent="0" lvl="0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Benjamín González</a:t>
            </a:r>
          </a:p>
          <a:p>
            <a:pPr algn="l" marL="0" indent="0" lvl="0">
              <a:lnSpc>
                <a:spcPts val="311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936538" y="7712497"/>
            <a:ext cx="10390609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4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Presentación Proyecto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6873873" y="0"/>
                </a:moveTo>
                <a:lnTo>
                  <a:pt x="0" y="0"/>
                </a:lnTo>
                <a:lnTo>
                  <a:pt x="0" y="162473"/>
                </a:lnTo>
                <a:lnTo>
                  <a:pt x="6873873" y="162473"/>
                </a:lnTo>
                <a:lnTo>
                  <a:pt x="68738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1733750"/>
            <a:ext cx="6128896" cy="6738413"/>
          </a:xfrm>
          <a:custGeom>
            <a:avLst/>
            <a:gdLst/>
            <a:ahLst/>
            <a:cxnLst/>
            <a:rect r="r" b="b" t="t" l="l"/>
            <a:pathLst>
              <a:path h="6738413" w="6128896">
                <a:moveTo>
                  <a:pt x="0" y="0"/>
                </a:moveTo>
                <a:lnTo>
                  <a:pt x="6128896" y="0"/>
                </a:lnTo>
                <a:lnTo>
                  <a:pt x="6128896" y="6738412"/>
                </a:lnTo>
                <a:lnTo>
                  <a:pt x="0" y="67384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1273" t="-181003" r="-171063" b="-9876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519635" y="1733750"/>
            <a:ext cx="5602634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Base de Datos</a:t>
            </a:r>
          </a:p>
          <a:p>
            <a:pPr algn="ctr">
              <a:lnSpc>
                <a:spcPts val="2760"/>
              </a:lnSpc>
            </a:pPr>
            <a:r>
              <a:rPr lang="en-US" b="true" sz="2300" i="true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Tablas Con Mas Relevancia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312181" y="185729"/>
            <a:ext cx="5868081" cy="4739813"/>
          </a:xfrm>
          <a:custGeom>
            <a:avLst/>
            <a:gdLst/>
            <a:ahLst/>
            <a:cxnLst/>
            <a:rect r="r" b="b" t="t" l="l"/>
            <a:pathLst>
              <a:path h="4739813" w="5868081">
                <a:moveTo>
                  <a:pt x="0" y="0"/>
                </a:moveTo>
                <a:lnTo>
                  <a:pt x="5868081" y="0"/>
                </a:lnTo>
                <a:lnTo>
                  <a:pt x="5868081" y="4739813"/>
                </a:lnTo>
                <a:lnTo>
                  <a:pt x="0" y="47398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7568" t="-98693" r="-148447" b="-33080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05607" y="4786381"/>
            <a:ext cx="5830689" cy="5302847"/>
          </a:xfrm>
          <a:custGeom>
            <a:avLst/>
            <a:gdLst/>
            <a:ahLst/>
            <a:cxnLst/>
            <a:rect r="r" b="b" t="t" l="l"/>
            <a:pathLst>
              <a:path h="5302847" w="5830689">
                <a:moveTo>
                  <a:pt x="0" y="0"/>
                </a:moveTo>
                <a:lnTo>
                  <a:pt x="5830689" y="0"/>
                </a:lnTo>
                <a:lnTo>
                  <a:pt x="5830689" y="5302847"/>
                </a:lnTo>
                <a:lnTo>
                  <a:pt x="0" y="5302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9211" t="-240349" r="-314031" b="-12765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53613" y="5450772"/>
            <a:ext cx="5385216" cy="4638456"/>
          </a:xfrm>
          <a:custGeom>
            <a:avLst/>
            <a:gdLst/>
            <a:ahLst/>
            <a:cxnLst/>
            <a:rect r="r" b="b" t="t" l="l"/>
            <a:pathLst>
              <a:path h="4638456" w="5385216">
                <a:moveTo>
                  <a:pt x="0" y="0"/>
                </a:moveTo>
                <a:lnTo>
                  <a:pt x="5385217" y="0"/>
                </a:lnTo>
                <a:lnTo>
                  <a:pt x="5385217" y="4638456"/>
                </a:lnTo>
                <a:lnTo>
                  <a:pt x="0" y="4638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4624" t="-137833" r="-341703" b="-276223"/>
            </a:stretch>
          </a:blipFill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43742" y="-505450"/>
            <a:ext cx="5878413" cy="11828370"/>
            <a:chOff x="0" y="0"/>
            <a:chExt cx="4733695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33694" cy="9525000"/>
            </a:xfrm>
            <a:custGeom>
              <a:avLst/>
              <a:gdLst/>
              <a:ahLst/>
              <a:cxnLst/>
              <a:rect r="r" b="b" t="t" l="l"/>
              <a:pathLst>
                <a:path h="9525000" w="4733694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160946" y="0"/>
                    <a:pt x="359761" y="0"/>
                  </a:cubicBezTo>
                  <a:lnTo>
                    <a:pt x="4373934" y="0"/>
                  </a:lnTo>
                  <a:cubicBezTo>
                    <a:pt x="4572749" y="0"/>
                    <a:pt x="4733694" y="217170"/>
                    <a:pt x="4733694" y="482600"/>
                  </a:cubicBezTo>
                  <a:lnTo>
                    <a:pt x="4733694" y="9042400"/>
                  </a:lnTo>
                  <a:cubicBezTo>
                    <a:pt x="4733694" y="9309100"/>
                    <a:pt x="4572749" y="9525000"/>
                    <a:pt x="4373934" y="9525000"/>
                  </a:cubicBezTo>
                  <a:lnTo>
                    <a:pt x="359761" y="9525000"/>
                  </a:lnTo>
                  <a:cubicBezTo>
                    <a:pt x="161892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101007" t="0" r="-101007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24123" y="3597543"/>
            <a:ext cx="1236766" cy="1545957"/>
          </a:xfrm>
          <a:custGeom>
            <a:avLst/>
            <a:gdLst/>
            <a:ahLst/>
            <a:cxnLst/>
            <a:rect r="r" b="b" t="t" l="l"/>
            <a:pathLst>
              <a:path h="1545957" w="1236766">
                <a:moveTo>
                  <a:pt x="0" y="0"/>
                </a:moveTo>
                <a:lnTo>
                  <a:pt x="1236766" y="0"/>
                </a:lnTo>
                <a:lnTo>
                  <a:pt x="1236766" y="1545957"/>
                </a:lnTo>
                <a:lnTo>
                  <a:pt x="0" y="15459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8875" y="5856244"/>
            <a:ext cx="1467261" cy="1520478"/>
          </a:xfrm>
          <a:custGeom>
            <a:avLst/>
            <a:gdLst/>
            <a:ahLst/>
            <a:cxnLst/>
            <a:rect r="r" b="b" t="t" l="l"/>
            <a:pathLst>
              <a:path h="1520478" w="1467261">
                <a:moveTo>
                  <a:pt x="0" y="0"/>
                </a:moveTo>
                <a:lnTo>
                  <a:pt x="1467261" y="0"/>
                </a:lnTo>
                <a:lnTo>
                  <a:pt x="1467261" y="1520478"/>
                </a:lnTo>
                <a:lnTo>
                  <a:pt x="0" y="15204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5231" y="8091097"/>
            <a:ext cx="1355657" cy="1447965"/>
          </a:xfrm>
          <a:custGeom>
            <a:avLst/>
            <a:gdLst/>
            <a:ahLst/>
            <a:cxnLst/>
            <a:rect r="r" b="b" t="t" l="l"/>
            <a:pathLst>
              <a:path h="1447965" w="1355657">
                <a:moveTo>
                  <a:pt x="0" y="0"/>
                </a:moveTo>
                <a:lnTo>
                  <a:pt x="1355658" y="0"/>
                </a:lnTo>
                <a:lnTo>
                  <a:pt x="1355658" y="1447965"/>
                </a:lnTo>
                <a:lnTo>
                  <a:pt x="0" y="14479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54988" y="3563031"/>
            <a:ext cx="1621061" cy="1614982"/>
          </a:xfrm>
          <a:custGeom>
            <a:avLst/>
            <a:gdLst/>
            <a:ahLst/>
            <a:cxnLst/>
            <a:rect r="r" b="b" t="t" l="l"/>
            <a:pathLst>
              <a:path h="1614982" w="1621061">
                <a:moveTo>
                  <a:pt x="0" y="0"/>
                </a:moveTo>
                <a:lnTo>
                  <a:pt x="1621060" y="0"/>
                </a:lnTo>
                <a:lnTo>
                  <a:pt x="1621060" y="1614981"/>
                </a:lnTo>
                <a:lnTo>
                  <a:pt x="0" y="16149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910196" y="3625003"/>
            <a:ext cx="2121958" cy="1553009"/>
            <a:chOff x="0" y="0"/>
            <a:chExt cx="2829277" cy="20706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407939" y="649340"/>
              <a:ext cx="1421338" cy="1421338"/>
            </a:xfrm>
            <a:custGeom>
              <a:avLst/>
              <a:gdLst/>
              <a:ahLst/>
              <a:cxnLst/>
              <a:rect r="r" b="b" t="t" l="l"/>
              <a:pathLst>
                <a:path h="1421338" w="1421338">
                  <a:moveTo>
                    <a:pt x="0" y="0"/>
                  </a:moveTo>
                  <a:lnTo>
                    <a:pt x="1421338" y="0"/>
                  </a:lnTo>
                  <a:lnTo>
                    <a:pt x="1421338" y="1421339"/>
                  </a:lnTo>
                  <a:lnTo>
                    <a:pt x="0" y="14213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19361" cy="2070679"/>
            </a:xfrm>
            <a:custGeom>
              <a:avLst/>
              <a:gdLst/>
              <a:ahLst/>
              <a:cxnLst/>
              <a:rect r="r" b="b" t="t" l="l"/>
              <a:pathLst>
                <a:path h="2070679" w="1519361">
                  <a:moveTo>
                    <a:pt x="0" y="0"/>
                  </a:moveTo>
                  <a:lnTo>
                    <a:pt x="1519361" y="0"/>
                  </a:lnTo>
                  <a:lnTo>
                    <a:pt x="1519361" y="2070679"/>
                  </a:lnTo>
                  <a:lnTo>
                    <a:pt x="0" y="2070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2175311" y="3514513"/>
            <a:ext cx="1630623" cy="1496096"/>
          </a:xfrm>
          <a:custGeom>
            <a:avLst/>
            <a:gdLst/>
            <a:ahLst/>
            <a:cxnLst/>
            <a:rect r="r" b="b" t="t" l="l"/>
            <a:pathLst>
              <a:path h="1496096" w="1630623">
                <a:moveTo>
                  <a:pt x="0" y="0"/>
                </a:moveTo>
                <a:lnTo>
                  <a:pt x="1630622" y="0"/>
                </a:lnTo>
                <a:lnTo>
                  <a:pt x="1630622" y="1496096"/>
                </a:lnTo>
                <a:lnTo>
                  <a:pt x="0" y="149609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2970413" y="2920172"/>
            <a:ext cx="0" cy="6618890"/>
          </a:xfrm>
          <a:prstGeom prst="line">
            <a:avLst/>
          </a:prstGeom>
          <a:ln cap="flat" w="38100">
            <a:solidFill>
              <a:srgbClr val="FFDE59">
                <a:alpha val="41961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6743122" y="2920172"/>
            <a:ext cx="0" cy="6618890"/>
          </a:xfrm>
          <a:prstGeom prst="line">
            <a:avLst/>
          </a:prstGeom>
          <a:ln cap="flat" w="38100">
            <a:solidFill>
              <a:srgbClr val="FFDE59">
                <a:alpha val="41961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0938035" y="2920172"/>
            <a:ext cx="0" cy="6618890"/>
          </a:xfrm>
          <a:prstGeom prst="line">
            <a:avLst/>
          </a:prstGeom>
          <a:ln cap="flat" w="38100">
            <a:solidFill>
              <a:srgbClr val="FFDE59">
                <a:alpha val="41961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2154014" y="5394174"/>
            <a:ext cx="1818058" cy="1818058"/>
          </a:xfrm>
          <a:custGeom>
            <a:avLst/>
            <a:gdLst/>
            <a:ahLst/>
            <a:cxnLst/>
            <a:rect r="r" b="b" t="t" l="l"/>
            <a:pathLst>
              <a:path h="1818058" w="1818058">
                <a:moveTo>
                  <a:pt x="0" y="0"/>
                </a:moveTo>
                <a:lnTo>
                  <a:pt x="1818057" y="0"/>
                </a:lnTo>
                <a:lnTo>
                  <a:pt x="1818057" y="1818057"/>
                </a:lnTo>
                <a:lnTo>
                  <a:pt x="0" y="181805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374812" y="7595797"/>
            <a:ext cx="1431121" cy="1434708"/>
          </a:xfrm>
          <a:custGeom>
            <a:avLst/>
            <a:gdLst/>
            <a:ahLst/>
            <a:cxnLst/>
            <a:rect r="r" b="b" t="t" l="l"/>
            <a:pathLst>
              <a:path h="1434708" w="1431121">
                <a:moveTo>
                  <a:pt x="0" y="0"/>
                </a:moveTo>
                <a:lnTo>
                  <a:pt x="1431121" y="0"/>
                </a:lnTo>
                <a:lnTo>
                  <a:pt x="1431121" y="1434708"/>
                </a:lnTo>
                <a:lnTo>
                  <a:pt x="0" y="143470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605256" y="6052818"/>
            <a:ext cx="2320523" cy="2320523"/>
          </a:xfrm>
          <a:custGeom>
            <a:avLst/>
            <a:gdLst/>
            <a:ahLst/>
            <a:cxnLst/>
            <a:rect r="r" b="b" t="t" l="l"/>
            <a:pathLst>
              <a:path h="2320523" w="2320523">
                <a:moveTo>
                  <a:pt x="0" y="0"/>
                </a:moveTo>
                <a:lnTo>
                  <a:pt x="2320524" y="0"/>
                </a:lnTo>
                <a:lnTo>
                  <a:pt x="2320524" y="2320524"/>
                </a:lnTo>
                <a:lnTo>
                  <a:pt x="0" y="232052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869257" y="627248"/>
            <a:ext cx="81937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Stack Tecnológico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3628" y="2769654"/>
            <a:ext cx="1697756" cy="30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2"/>
              </a:lnSpc>
              <a:spcBef>
                <a:spcPct val="0"/>
              </a:spcBef>
            </a:pPr>
            <a:r>
              <a:rPr lang="en-US" sz="2011" spc="29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FRONTEND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030564" y="2769654"/>
            <a:ext cx="1469908" cy="30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2"/>
              </a:lnSpc>
              <a:spcBef>
                <a:spcPct val="0"/>
              </a:spcBef>
            </a:pPr>
            <a:r>
              <a:rPr lang="en-US" sz="2011" spc="29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BACKEND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01966" y="2769654"/>
            <a:ext cx="2431194" cy="30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2"/>
              </a:lnSpc>
              <a:spcBef>
                <a:spcPct val="0"/>
              </a:spcBef>
            </a:pPr>
            <a:r>
              <a:rPr lang="en-US" sz="2011" spc="29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BASE DE DATOS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08851" y="2769654"/>
            <a:ext cx="2508382" cy="30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2"/>
              </a:lnSpc>
              <a:spcBef>
                <a:spcPct val="0"/>
              </a:spcBef>
            </a:pPr>
            <a:r>
              <a:rPr lang="en-US" sz="2011" spc="29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INTEGRACIONES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38317" y="9062200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7503" t="0" r="-24139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344715" y="7648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9302" y="1887848"/>
            <a:ext cx="5897011" cy="6717463"/>
          </a:xfrm>
          <a:custGeom>
            <a:avLst/>
            <a:gdLst/>
            <a:ahLst/>
            <a:cxnLst/>
            <a:rect r="r" b="b" t="t" l="l"/>
            <a:pathLst>
              <a:path h="6717463" w="5897011">
                <a:moveTo>
                  <a:pt x="0" y="0"/>
                </a:moveTo>
                <a:lnTo>
                  <a:pt x="5897010" y="0"/>
                </a:lnTo>
                <a:lnTo>
                  <a:pt x="5897010" y="6717463"/>
                </a:lnTo>
                <a:lnTo>
                  <a:pt x="0" y="67174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3798" t="0" r="-3717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83323" y="2195419"/>
            <a:ext cx="9204104" cy="294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b="true" sz="56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Proyección y Escalabilidad</a:t>
            </a:r>
          </a:p>
          <a:p>
            <a:pPr algn="l">
              <a:lnSpc>
                <a:spcPts val="7840"/>
              </a:lnSpc>
            </a:pPr>
          </a:p>
          <a:p>
            <a:pPr algn="l">
              <a:lnSpc>
                <a:spcPts val="784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171703" y="4749689"/>
            <a:ext cx="436844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3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PUBLICIDAD GOOGLE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20407" y="4749689"/>
            <a:ext cx="465439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3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</a:t>
            </a:r>
            <a:r>
              <a:rPr lang="en-US" sz="2199" spc="3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EDES SOCIALES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83323" y="3514758"/>
            <a:ext cx="8377452" cy="42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2"/>
              </a:lnSpc>
              <a:spcBef>
                <a:spcPct val="0"/>
              </a:spcBef>
            </a:pPr>
            <a:r>
              <a:rPr lang="en-US" sz="1529" spc="22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ACCIONES FUTURAS PARA CONSOLIDAR EL CRECIMIENTO DIGITAL DE ELITE BARBER: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71703" y="6017635"/>
            <a:ext cx="4195050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3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PLAN D</a:t>
            </a:r>
            <a:r>
              <a:rPr lang="en-US" sz="2199" spc="3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 MARKETING DIGITAL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20407" y="6017635"/>
            <a:ext cx="3944593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3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FID</a:t>
            </a:r>
            <a:r>
              <a:rPr lang="en-US" sz="2199" spc="3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ELIZACIÓN DE CLIENTES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31273" y="2382894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5"/>
                </a:lnTo>
                <a:lnTo>
                  <a:pt x="0" y="14126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99430" y="2382894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0" y="0"/>
                </a:moveTo>
                <a:lnTo>
                  <a:pt x="4491099" y="0"/>
                </a:lnTo>
                <a:lnTo>
                  <a:pt x="4491099" y="1412655"/>
                </a:lnTo>
                <a:lnTo>
                  <a:pt x="0" y="14126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6865351" y="2382894"/>
            <a:ext cx="4491099" cy="1412655"/>
          </a:xfrm>
          <a:custGeom>
            <a:avLst/>
            <a:gdLst/>
            <a:ahLst/>
            <a:cxnLst/>
            <a:rect r="r" b="b" t="t" l="l"/>
            <a:pathLst>
              <a:path h="1412655" w="4491099">
                <a:moveTo>
                  <a:pt x="4491099" y="0"/>
                </a:moveTo>
                <a:lnTo>
                  <a:pt x="0" y="0"/>
                </a:lnTo>
                <a:lnTo>
                  <a:pt x="0" y="1412655"/>
                </a:lnTo>
                <a:lnTo>
                  <a:pt x="4491099" y="1412655"/>
                </a:lnTo>
                <a:lnTo>
                  <a:pt x="4491099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521309" y="5804796"/>
            <a:ext cx="1269559" cy="3526552"/>
          </a:xfrm>
          <a:custGeom>
            <a:avLst/>
            <a:gdLst/>
            <a:ahLst/>
            <a:cxnLst/>
            <a:rect r="r" b="b" t="t" l="l"/>
            <a:pathLst>
              <a:path h="3526552" w="1269559">
                <a:moveTo>
                  <a:pt x="0" y="0"/>
                </a:moveTo>
                <a:lnTo>
                  <a:pt x="1269559" y="0"/>
                </a:lnTo>
                <a:lnTo>
                  <a:pt x="1269559" y="3526553"/>
                </a:lnTo>
                <a:lnTo>
                  <a:pt x="0" y="35265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94928" y="5930664"/>
            <a:ext cx="1068987" cy="3533840"/>
          </a:xfrm>
          <a:custGeom>
            <a:avLst/>
            <a:gdLst/>
            <a:ahLst/>
            <a:cxnLst/>
            <a:rect r="r" b="b" t="t" l="l"/>
            <a:pathLst>
              <a:path h="3533840" w="1068987">
                <a:moveTo>
                  <a:pt x="0" y="0"/>
                </a:moveTo>
                <a:lnTo>
                  <a:pt x="1068987" y="0"/>
                </a:lnTo>
                <a:lnTo>
                  <a:pt x="1068987" y="3533840"/>
                </a:lnTo>
                <a:lnTo>
                  <a:pt x="0" y="3533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02810" y="5862486"/>
            <a:ext cx="1507379" cy="3468863"/>
          </a:xfrm>
          <a:custGeom>
            <a:avLst/>
            <a:gdLst/>
            <a:ahLst/>
            <a:cxnLst/>
            <a:rect r="r" b="b" t="t" l="l"/>
            <a:pathLst>
              <a:path h="3468863" w="1507379">
                <a:moveTo>
                  <a:pt x="0" y="0"/>
                </a:moveTo>
                <a:lnTo>
                  <a:pt x="1507379" y="0"/>
                </a:lnTo>
                <a:lnTo>
                  <a:pt x="1507379" y="3468863"/>
                </a:lnTo>
                <a:lnTo>
                  <a:pt x="0" y="346886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99430" y="2747909"/>
            <a:ext cx="4674564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z="3300" spc="48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COMO CLIENTE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79634" y="2747909"/>
            <a:ext cx="4807456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48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COMO BARBERO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31273" y="2747909"/>
            <a:ext cx="4557297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48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COMO DUEÑO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60777" y="714405"/>
            <a:ext cx="1274068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b="true" sz="66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Historias de Usuarios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6304" y="4166116"/>
            <a:ext cx="4397350" cy="848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"/>
              </a:lnSpc>
            </a:pPr>
            <a:r>
              <a:rPr lang="en-US" sz="1529" spc="22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QUIERO AGENDAR UNA HORA FÁCILMENTE, PARA NO PERDER TIEMPO EN FILA.</a:t>
            </a:r>
          </a:p>
          <a:p>
            <a:pPr algn="ctr">
              <a:lnSpc>
                <a:spcPts val="1682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888789" y="4124450"/>
            <a:ext cx="4397350" cy="42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"/>
              </a:lnSpc>
              <a:spcBef>
                <a:spcPct val="0"/>
              </a:spcBef>
            </a:pPr>
            <a:r>
              <a:rPr lang="en-US" sz="1529" spc="22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QUIERO TENER UNA AGENDA DIGITAL PARA ORGANIZAR MI TIEMPO.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25022" y="4166116"/>
            <a:ext cx="4397350" cy="63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"/>
              </a:lnSpc>
              <a:spcBef>
                <a:spcPct val="0"/>
              </a:spcBef>
            </a:pPr>
            <a:r>
              <a:rPr lang="en-US" sz="1529" spc="22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QUIERO TENER MÁS VISIBILIDAD ONLINE PARA ATRAER NUEVOS CLIENTES.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9443" y="1250950"/>
            <a:ext cx="15422937" cy="7730827"/>
            <a:chOff x="0" y="0"/>
            <a:chExt cx="4220887" cy="21157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20887" cy="2115742"/>
            </a:xfrm>
            <a:custGeom>
              <a:avLst/>
              <a:gdLst/>
              <a:ahLst/>
              <a:cxnLst/>
              <a:rect r="r" b="b" t="t" l="l"/>
              <a:pathLst>
                <a:path h="2115742" w="4220887">
                  <a:moveTo>
                    <a:pt x="0" y="0"/>
                  </a:moveTo>
                  <a:lnTo>
                    <a:pt x="4220887" y="0"/>
                  </a:lnTo>
                  <a:lnTo>
                    <a:pt x="4220887" y="2115742"/>
                  </a:lnTo>
                  <a:lnTo>
                    <a:pt x="0" y="2115742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20887" cy="2163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3833159" y="4118825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11978448" y="48817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5400000">
            <a:off x="-2963613" y="5960567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1108902" y="9591221"/>
            <a:ext cx="7423782" cy="175471"/>
          </a:xfrm>
          <a:custGeom>
            <a:avLst/>
            <a:gdLst/>
            <a:ahLst/>
            <a:cxnLst/>
            <a:rect r="r" b="b" t="t" l="l"/>
            <a:pathLst>
              <a:path h="175471" w="7423782">
                <a:moveTo>
                  <a:pt x="0" y="0"/>
                </a:moveTo>
                <a:lnTo>
                  <a:pt x="7423782" y="0"/>
                </a:lnTo>
                <a:lnTo>
                  <a:pt x="7423782" y="175471"/>
                </a:lnTo>
                <a:lnTo>
                  <a:pt x="0" y="17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727448" y="3688121"/>
            <a:ext cx="14833104" cy="285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78"/>
              </a:lnSpc>
            </a:pPr>
            <a:r>
              <a:rPr lang="en-US" b="true" sz="11100">
                <a:solidFill>
                  <a:srgbClr val="1E1E1E"/>
                </a:solidFill>
                <a:latin typeface="Raleway Bold"/>
                <a:ea typeface="Raleway Bold"/>
                <a:cs typeface="Raleway Bold"/>
                <a:sym typeface="Raleway Bold"/>
              </a:rPr>
              <a:t>DEMOSTRACIÓN</a:t>
            </a:r>
          </a:p>
          <a:p>
            <a:pPr algn="ctr">
              <a:lnSpc>
                <a:spcPts val="10878"/>
              </a:lnSpc>
            </a:pPr>
            <a:r>
              <a:rPr lang="en-US" b="true" sz="11100">
                <a:solidFill>
                  <a:srgbClr val="1E1E1E"/>
                </a:solidFill>
                <a:latin typeface="Raleway Bold"/>
                <a:ea typeface="Raleway Bold"/>
                <a:cs typeface="Raleway Bold"/>
                <a:sym typeface="Raleway Bold"/>
              </a:rPr>
              <a:t>PROYECTO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898" r="0" b="1898"/>
          <a:stretch>
            <a:fillRect/>
          </a:stretch>
        </p:blipFill>
        <p:spPr>
          <a:xfrm flipH="false" flipV="false" rot="0">
            <a:off x="12324549" y="0"/>
            <a:ext cx="5963451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764441" y="3009963"/>
            <a:ext cx="5663635" cy="2984300"/>
          </a:xfrm>
          <a:custGeom>
            <a:avLst/>
            <a:gdLst/>
            <a:ahLst/>
            <a:cxnLst/>
            <a:rect r="r" b="b" t="t" l="l"/>
            <a:pathLst>
              <a:path h="2984300" w="5663635">
                <a:moveTo>
                  <a:pt x="0" y="0"/>
                </a:moveTo>
                <a:lnTo>
                  <a:pt x="5663636" y="0"/>
                </a:lnTo>
                <a:lnTo>
                  <a:pt x="5663636" y="2984300"/>
                </a:lnTo>
                <a:lnTo>
                  <a:pt x="0" y="2984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798582"/>
            <a:ext cx="9135118" cy="712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  <a:spcBef>
                <a:spcPct val="0"/>
              </a:spcBef>
            </a:pPr>
            <a:r>
              <a:rPr lang="en-US" sz="2473" spc="36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ELITE BARBER YA ES PARTE DEL MUNDO DIGITAL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25927" y="9258300"/>
            <a:ext cx="3699123" cy="57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00"/>
              </a:lnSpc>
              <a:spcBef>
                <a:spcPct val="0"/>
              </a:spcBef>
            </a:pPr>
            <a:r>
              <a:rPr lang="en-US" sz="2000" spc="29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JUAN GOMEZ</a:t>
            </a:r>
          </a:p>
          <a:p>
            <a:pPr algn="just">
              <a:lnSpc>
                <a:spcPts val="2200"/>
              </a:lnSpc>
              <a:spcBef>
                <a:spcPct val="0"/>
              </a:spcBef>
            </a:pPr>
            <a:r>
              <a:rPr lang="en-US" sz="2000" spc="29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BARBERO PROFESIONAL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31807" y="2904075"/>
            <a:ext cx="19874105" cy="3347202"/>
            <a:chOff x="0" y="0"/>
            <a:chExt cx="5439065" cy="9160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9065" cy="916049"/>
            </a:xfrm>
            <a:custGeom>
              <a:avLst/>
              <a:gdLst/>
              <a:ahLst/>
              <a:cxnLst/>
              <a:rect r="r" b="b" t="t" l="l"/>
              <a:pathLst>
                <a:path h="916049" w="5439065">
                  <a:moveTo>
                    <a:pt x="0" y="0"/>
                  </a:moveTo>
                  <a:lnTo>
                    <a:pt x="5439065" y="0"/>
                  </a:lnTo>
                  <a:lnTo>
                    <a:pt x="5439065" y="916049"/>
                  </a:lnTo>
                  <a:lnTo>
                    <a:pt x="0" y="916049"/>
                  </a:ln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439065" cy="963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06483" y="3618253"/>
            <a:ext cx="3481495" cy="3481495"/>
          </a:xfrm>
          <a:custGeom>
            <a:avLst/>
            <a:gdLst/>
            <a:ahLst/>
            <a:cxnLst/>
            <a:rect r="r" b="b" t="t" l="l"/>
            <a:pathLst>
              <a:path h="3481495" w="3481495">
                <a:moveTo>
                  <a:pt x="0" y="0"/>
                </a:moveTo>
                <a:lnTo>
                  <a:pt x="3481495" y="0"/>
                </a:lnTo>
                <a:lnTo>
                  <a:pt x="3481495" y="3481495"/>
                </a:lnTo>
                <a:lnTo>
                  <a:pt x="0" y="3481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518633" y="3656546"/>
            <a:ext cx="3481495" cy="3481495"/>
          </a:xfrm>
          <a:custGeom>
            <a:avLst/>
            <a:gdLst/>
            <a:ahLst/>
            <a:cxnLst/>
            <a:rect r="r" b="b" t="t" l="l"/>
            <a:pathLst>
              <a:path h="3481495" w="3481495">
                <a:moveTo>
                  <a:pt x="0" y="0"/>
                </a:moveTo>
                <a:lnTo>
                  <a:pt x="3481495" y="0"/>
                </a:lnTo>
                <a:lnTo>
                  <a:pt x="3481495" y="3481495"/>
                </a:lnTo>
                <a:lnTo>
                  <a:pt x="0" y="3481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183027" y="3551106"/>
            <a:ext cx="3481495" cy="3481495"/>
          </a:xfrm>
          <a:custGeom>
            <a:avLst/>
            <a:gdLst/>
            <a:ahLst/>
            <a:cxnLst/>
            <a:rect r="r" b="b" t="t" l="l"/>
            <a:pathLst>
              <a:path h="3481495" w="3481495">
                <a:moveTo>
                  <a:pt x="0" y="0"/>
                </a:moveTo>
                <a:lnTo>
                  <a:pt x="3481495" y="0"/>
                </a:lnTo>
                <a:lnTo>
                  <a:pt x="3481495" y="3481496"/>
                </a:lnTo>
                <a:lnTo>
                  <a:pt x="0" y="3481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797800" y="3977216"/>
            <a:ext cx="2840156" cy="2840156"/>
          </a:xfrm>
          <a:custGeom>
            <a:avLst/>
            <a:gdLst/>
            <a:ahLst/>
            <a:cxnLst/>
            <a:rect r="r" b="b" t="t" l="l"/>
            <a:pathLst>
              <a:path h="2840156" w="2840156">
                <a:moveTo>
                  <a:pt x="0" y="0"/>
                </a:moveTo>
                <a:lnTo>
                  <a:pt x="2840156" y="0"/>
                </a:lnTo>
                <a:lnTo>
                  <a:pt x="2840156" y="2840156"/>
                </a:lnTo>
                <a:lnTo>
                  <a:pt x="0" y="28401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57287" y="3856159"/>
            <a:ext cx="2849970" cy="2871390"/>
          </a:xfrm>
          <a:custGeom>
            <a:avLst/>
            <a:gdLst/>
            <a:ahLst/>
            <a:cxnLst/>
            <a:rect r="r" b="b" t="t" l="l"/>
            <a:pathLst>
              <a:path h="2871390" w="2849970">
                <a:moveTo>
                  <a:pt x="0" y="0"/>
                </a:moveTo>
                <a:lnTo>
                  <a:pt x="2849970" y="0"/>
                </a:lnTo>
                <a:lnTo>
                  <a:pt x="2849970" y="2871390"/>
                </a:lnTo>
                <a:lnTo>
                  <a:pt x="0" y="28713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763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12788" y="3789401"/>
            <a:ext cx="2511182" cy="3139199"/>
          </a:xfrm>
          <a:custGeom>
            <a:avLst/>
            <a:gdLst/>
            <a:ahLst/>
            <a:cxnLst/>
            <a:rect r="r" b="b" t="t" l="l"/>
            <a:pathLst>
              <a:path h="3139199" w="2511182">
                <a:moveTo>
                  <a:pt x="0" y="0"/>
                </a:moveTo>
                <a:lnTo>
                  <a:pt x="2511182" y="0"/>
                </a:lnTo>
                <a:lnTo>
                  <a:pt x="2511182" y="3139199"/>
                </a:lnTo>
                <a:lnTo>
                  <a:pt x="0" y="31391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0981" t="-16549" r="0" b="-1353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12781" y="667313"/>
            <a:ext cx="6138732" cy="85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b="true" sz="635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El equipo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70211" y="7595958"/>
            <a:ext cx="341834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 spc="4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Axel Cisternas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57470" y="2257393"/>
            <a:ext cx="237306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spc="3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INGENIERO</a:t>
            </a:r>
            <a:r>
              <a:rPr lang="en-US" sz="1500" spc="3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EN INFORMATICA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73632" y="7595958"/>
            <a:ext cx="328849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 spc="4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Benjamín González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50911" y="2257393"/>
            <a:ext cx="237306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spc="3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INGENIERO EN INFORMATICA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22978" y="7595958"/>
            <a:ext cx="2918588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 spc="4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Maximiliano Padilla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659937" y="2257393"/>
            <a:ext cx="237306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spc="3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INGENIERO</a:t>
            </a:r>
            <a:r>
              <a:rPr lang="en-US" sz="1500" spc="3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EN INFORMATICA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92856" y="8578303"/>
            <a:ext cx="2373060" cy="98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 spc="3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DESARROLLO WEB FRONTEND Y BACKEND, INTEGRACIÓN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7995617" y="8578303"/>
            <a:ext cx="2373060" cy="98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3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UX/UI, TOMA DE REQUERIMIENTOS, DESARROLLO FRONTEND, INTEGRACIÓN Y GESTIÓN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37245" y="8578303"/>
            <a:ext cx="2373060" cy="98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 spc="3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DISEÑO E IMPLEMENTACIÓN DE LA BASE DE DATOS.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-202656" y="10147946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4"/>
                </a:lnTo>
                <a:lnTo>
                  <a:pt x="0" y="139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465801" y="2688109"/>
            <a:ext cx="5006105" cy="6356958"/>
          </a:xfrm>
          <a:custGeom>
            <a:avLst/>
            <a:gdLst/>
            <a:ahLst/>
            <a:cxnLst/>
            <a:rect r="r" b="b" t="t" l="l"/>
            <a:pathLst>
              <a:path h="6356958" w="5006105">
                <a:moveTo>
                  <a:pt x="0" y="0"/>
                </a:moveTo>
                <a:lnTo>
                  <a:pt x="5006105" y="0"/>
                </a:lnTo>
                <a:lnTo>
                  <a:pt x="5006105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3628" y="2901342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8" y="0"/>
                </a:lnTo>
                <a:lnTo>
                  <a:pt x="476771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29018" y="655823"/>
            <a:ext cx="6629964" cy="904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b="true" sz="525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Contexto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840891"/>
            <a:ext cx="15366018" cy="6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2"/>
              </a:lnSpc>
              <a:spcBef>
                <a:spcPct val="0"/>
              </a:spcBef>
            </a:pPr>
            <a:r>
              <a:rPr lang="en-US" sz="2129" spc="31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BARBEROS CON MÁS DE 5 AÑOS DE EXPERIENCIA. TIENEN TALENTO, PERO SU NEGOCIO NO TIENE PRESENCIA DIGITAL NI ATRAE NUEVOS CLIENTES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48104" y="9384925"/>
            <a:ext cx="1165547" cy="4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2"/>
              </a:lnSpc>
              <a:spcBef>
                <a:spcPct val="0"/>
              </a:spcBef>
            </a:pPr>
            <a:r>
              <a:rPr lang="en-US" sz="2829" spc="41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JUAN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65124" y="9171693"/>
            <a:ext cx="1607460" cy="4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2"/>
              </a:lnSpc>
              <a:spcBef>
                <a:spcPct val="0"/>
              </a:spcBef>
            </a:pPr>
            <a:r>
              <a:rPr lang="en-US" sz="2829" spc="41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MARCO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211838" y="4442982"/>
            <a:ext cx="5403472" cy="2847214"/>
          </a:xfrm>
          <a:custGeom>
            <a:avLst/>
            <a:gdLst/>
            <a:ahLst/>
            <a:cxnLst/>
            <a:rect r="r" b="b" t="t" l="l"/>
            <a:pathLst>
              <a:path h="2847214" w="5403472">
                <a:moveTo>
                  <a:pt x="0" y="0"/>
                </a:moveTo>
                <a:lnTo>
                  <a:pt x="5403472" y="0"/>
                </a:lnTo>
                <a:lnTo>
                  <a:pt x="5403472" y="2847213"/>
                </a:lnTo>
                <a:lnTo>
                  <a:pt x="0" y="28472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1840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869993" y="4523417"/>
            <a:ext cx="5883071" cy="139054"/>
          </a:xfrm>
          <a:custGeom>
            <a:avLst/>
            <a:gdLst/>
            <a:ahLst/>
            <a:cxnLst/>
            <a:rect r="r" b="b" t="t" l="l"/>
            <a:pathLst>
              <a:path h="139054" w="5883071">
                <a:moveTo>
                  <a:pt x="0" y="0"/>
                </a:moveTo>
                <a:lnTo>
                  <a:pt x="5883072" y="0"/>
                </a:lnTo>
                <a:lnTo>
                  <a:pt x="5883072" y="139055"/>
                </a:lnTo>
                <a:lnTo>
                  <a:pt x="0" y="139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7011" t="6882" r="0" b="2173"/>
          <a:stretch>
            <a:fillRect/>
          </a:stretch>
        </p:blipFill>
        <p:spPr>
          <a:xfrm flipH="false" flipV="false" rot="0">
            <a:off x="7676448" y="2471365"/>
            <a:ext cx="3326549" cy="5707748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3212679" y="3503961"/>
            <a:ext cx="3710413" cy="3279077"/>
          </a:xfrm>
          <a:custGeom>
            <a:avLst/>
            <a:gdLst/>
            <a:ahLst/>
            <a:cxnLst/>
            <a:rect r="r" b="b" t="t" l="l"/>
            <a:pathLst>
              <a:path h="3279077" w="3710413">
                <a:moveTo>
                  <a:pt x="0" y="0"/>
                </a:moveTo>
                <a:lnTo>
                  <a:pt x="3710413" y="0"/>
                </a:lnTo>
                <a:lnTo>
                  <a:pt x="3710413" y="3279078"/>
                </a:lnTo>
                <a:lnTo>
                  <a:pt x="0" y="32790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99639" y="2866016"/>
            <a:ext cx="4259661" cy="4259661"/>
          </a:xfrm>
          <a:custGeom>
            <a:avLst/>
            <a:gdLst/>
            <a:ahLst/>
            <a:cxnLst/>
            <a:rect r="r" b="b" t="t" l="l"/>
            <a:pathLst>
              <a:path h="4259661" w="4259661">
                <a:moveTo>
                  <a:pt x="0" y="0"/>
                </a:moveTo>
                <a:lnTo>
                  <a:pt x="4259661" y="0"/>
                </a:lnTo>
                <a:lnTo>
                  <a:pt x="4259661" y="4259661"/>
                </a:lnTo>
                <a:lnTo>
                  <a:pt x="0" y="42596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51474" y="4995847"/>
            <a:ext cx="1604005" cy="473181"/>
          </a:xfrm>
          <a:custGeom>
            <a:avLst/>
            <a:gdLst/>
            <a:ahLst/>
            <a:cxnLst/>
            <a:rect r="r" b="b" t="t" l="l"/>
            <a:pathLst>
              <a:path h="473181" w="1604005">
                <a:moveTo>
                  <a:pt x="0" y="0"/>
                </a:moveTo>
                <a:lnTo>
                  <a:pt x="1604005" y="0"/>
                </a:lnTo>
                <a:lnTo>
                  <a:pt x="1604005" y="473181"/>
                </a:lnTo>
                <a:lnTo>
                  <a:pt x="0" y="4731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93628" y="3289633"/>
            <a:ext cx="6629964" cy="904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b="true" sz="525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Problematica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5174" y="4948222"/>
            <a:ext cx="5806871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spc="4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Elite Barber es visible físicamente, pero invisibles digitalmente, lo que genera baja afluencia de clientes y pocas oportunidades de crecimiento.</a:t>
            </a: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5766" y="1804986"/>
            <a:ext cx="15346776" cy="7453314"/>
            <a:chOff x="0" y="0"/>
            <a:chExt cx="4041949" cy="19630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41949" cy="1963013"/>
            </a:xfrm>
            <a:custGeom>
              <a:avLst/>
              <a:gdLst/>
              <a:ahLst/>
              <a:cxnLst/>
              <a:rect r="r" b="b" t="t" l="l"/>
              <a:pathLst>
                <a:path h="1963013" w="4041949">
                  <a:moveTo>
                    <a:pt x="46411" y="0"/>
                  </a:moveTo>
                  <a:lnTo>
                    <a:pt x="3995538" y="0"/>
                  </a:lnTo>
                  <a:cubicBezTo>
                    <a:pt x="4021170" y="0"/>
                    <a:pt x="4041949" y="20779"/>
                    <a:pt x="4041949" y="46411"/>
                  </a:cubicBezTo>
                  <a:lnTo>
                    <a:pt x="4041949" y="1916602"/>
                  </a:lnTo>
                  <a:cubicBezTo>
                    <a:pt x="4041949" y="1928911"/>
                    <a:pt x="4037059" y="1940716"/>
                    <a:pt x="4028356" y="1949419"/>
                  </a:cubicBezTo>
                  <a:cubicBezTo>
                    <a:pt x="4019652" y="1958123"/>
                    <a:pt x="4007847" y="1963013"/>
                    <a:pt x="3995538" y="1963013"/>
                  </a:cubicBezTo>
                  <a:lnTo>
                    <a:pt x="46411" y="1963013"/>
                  </a:lnTo>
                  <a:cubicBezTo>
                    <a:pt x="20779" y="1963013"/>
                    <a:pt x="0" y="1942234"/>
                    <a:pt x="0" y="1916602"/>
                  </a:cubicBezTo>
                  <a:lnTo>
                    <a:pt x="0" y="46411"/>
                  </a:lnTo>
                  <a:cubicBezTo>
                    <a:pt x="0" y="20779"/>
                    <a:pt x="20779" y="0"/>
                    <a:pt x="46411" y="0"/>
                  </a:cubicBez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041949" cy="1963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3657202" y="5563032"/>
            <a:ext cx="602170" cy="602170"/>
          </a:xfrm>
          <a:custGeom>
            <a:avLst/>
            <a:gdLst/>
            <a:ahLst/>
            <a:cxnLst/>
            <a:rect r="r" b="b" t="t" l="l"/>
            <a:pathLst>
              <a:path h="602170" w="602170">
                <a:moveTo>
                  <a:pt x="602171" y="602171"/>
                </a:moveTo>
                <a:lnTo>
                  <a:pt x="0" y="602171"/>
                </a:lnTo>
                <a:lnTo>
                  <a:pt x="0" y="0"/>
                </a:lnTo>
                <a:lnTo>
                  <a:pt x="602171" y="0"/>
                </a:lnTo>
                <a:lnTo>
                  <a:pt x="602171" y="6021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4516548" y="5436127"/>
            <a:ext cx="2874858" cy="7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spc="5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TRANSFORMACIÓN DIGITAL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38012" y="4024885"/>
            <a:ext cx="3817417" cy="49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4"/>
              </a:lnSpc>
              <a:spcBef>
                <a:spcPct val="0"/>
              </a:spcBef>
            </a:pPr>
            <a:r>
              <a:rPr lang="en-US" sz="1439" spc="31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M</a:t>
            </a:r>
            <a:r>
              <a:rPr lang="en-US" sz="1439" spc="31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ostrar sus servicios, precios y atraer más clientes con su presencia online.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38012" y="3516890"/>
            <a:ext cx="4873500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57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PÁGINA WEB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38012" y="6002081"/>
            <a:ext cx="3654943" cy="983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1395" spc="3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Un</a:t>
            </a:r>
            <a:r>
              <a:rPr lang="en-US" sz="1395" spc="3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 sistema de reservas online que facilita la gestión de horarios tanto para barberos como para clientes.</a:t>
            </a:r>
          </a:p>
          <a:p>
            <a:pPr algn="l">
              <a:lnSpc>
                <a:spcPts val="1953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338012" y="5484562"/>
            <a:ext cx="4873500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57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SISTEMA DE RESERVAS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22550" y="1904255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b="true" sz="6600">
                <a:solidFill>
                  <a:srgbClr val="1E1E1E"/>
                </a:solidFill>
                <a:latin typeface="Raleway Bold"/>
                <a:ea typeface="Raleway Bold"/>
                <a:cs typeface="Raleway Bold"/>
                <a:sym typeface="Raleway Bold"/>
              </a:rPr>
              <a:t>Solución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9338012" y="8180683"/>
            <a:ext cx="3654943" cy="488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  <a:spcBef>
                <a:spcPct val="0"/>
              </a:spcBef>
            </a:pPr>
            <a:r>
              <a:rPr lang="en-US" sz="1395" spc="3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Ver y analizar ventas, citas y servicios para tomar mejores decisiones.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38012" y="7663163"/>
            <a:ext cx="4873500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57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REPORTERIA</a:t>
            </a:r>
          </a:p>
        </p:txBody>
      </p:sp>
      <p:sp>
        <p:nvSpPr>
          <p:cNvPr name="Freeform 16" id="16"/>
          <p:cNvSpPr/>
          <p:nvPr/>
        </p:nvSpPr>
        <p:spPr>
          <a:xfrm flipH="true" flipV="true" rot="0">
            <a:off x="8169868" y="3468535"/>
            <a:ext cx="602170" cy="602170"/>
          </a:xfrm>
          <a:custGeom>
            <a:avLst/>
            <a:gdLst/>
            <a:ahLst/>
            <a:cxnLst/>
            <a:rect r="r" b="b" t="t" l="l"/>
            <a:pathLst>
              <a:path h="602170" w="602170">
                <a:moveTo>
                  <a:pt x="602170" y="602171"/>
                </a:moveTo>
                <a:lnTo>
                  <a:pt x="0" y="602171"/>
                </a:lnTo>
                <a:lnTo>
                  <a:pt x="0" y="0"/>
                </a:lnTo>
                <a:lnTo>
                  <a:pt x="602170" y="0"/>
                </a:lnTo>
                <a:lnTo>
                  <a:pt x="602170" y="6021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true" flipV="true" rot="0">
            <a:off x="8169868" y="5493277"/>
            <a:ext cx="602170" cy="602170"/>
          </a:xfrm>
          <a:custGeom>
            <a:avLst/>
            <a:gdLst/>
            <a:ahLst/>
            <a:cxnLst/>
            <a:rect r="r" b="b" t="t" l="l"/>
            <a:pathLst>
              <a:path h="602170" w="602170">
                <a:moveTo>
                  <a:pt x="602170" y="602171"/>
                </a:moveTo>
                <a:lnTo>
                  <a:pt x="0" y="602171"/>
                </a:lnTo>
                <a:lnTo>
                  <a:pt x="0" y="0"/>
                </a:lnTo>
                <a:lnTo>
                  <a:pt x="602170" y="0"/>
                </a:lnTo>
                <a:lnTo>
                  <a:pt x="602170" y="60217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true" flipV="true" rot="0">
            <a:off x="8169868" y="7607088"/>
            <a:ext cx="602170" cy="602170"/>
          </a:xfrm>
          <a:custGeom>
            <a:avLst/>
            <a:gdLst/>
            <a:ahLst/>
            <a:cxnLst/>
            <a:rect r="r" b="b" t="t" l="l"/>
            <a:pathLst>
              <a:path h="602170" w="602170">
                <a:moveTo>
                  <a:pt x="602170" y="602170"/>
                </a:moveTo>
                <a:lnTo>
                  <a:pt x="0" y="602170"/>
                </a:lnTo>
                <a:lnTo>
                  <a:pt x="0" y="0"/>
                </a:lnTo>
                <a:lnTo>
                  <a:pt x="602170" y="0"/>
                </a:lnTo>
                <a:lnTo>
                  <a:pt x="602170" y="60217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9" id="19"/>
          <p:cNvSpPr/>
          <p:nvPr/>
        </p:nvSpPr>
        <p:spPr>
          <a:xfrm flipV="true">
            <a:off x="3958287" y="3914463"/>
            <a:ext cx="4117662" cy="164856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8470953" y="4070706"/>
            <a:ext cx="131726" cy="134870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1" id="21"/>
          <p:cNvSpPr/>
          <p:nvPr/>
        </p:nvSpPr>
        <p:spPr>
          <a:xfrm>
            <a:off x="8470953" y="6095448"/>
            <a:ext cx="158715" cy="17337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95475"/>
            <a:ext cx="162306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66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Objetivos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602101" y="9238978"/>
            <a:ext cx="19847858" cy="9467127"/>
          </a:xfrm>
          <a:custGeom>
            <a:avLst/>
            <a:gdLst/>
            <a:ahLst/>
            <a:cxnLst/>
            <a:rect r="r" b="b" t="t" l="l"/>
            <a:pathLst>
              <a:path h="9467127" w="19847858">
                <a:moveTo>
                  <a:pt x="0" y="0"/>
                </a:moveTo>
                <a:lnTo>
                  <a:pt x="19847858" y="0"/>
                </a:lnTo>
                <a:lnTo>
                  <a:pt x="19847858" y="9467127"/>
                </a:lnTo>
                <a:lnTo>
                  <a:pt x="0" y="9467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6934065" y="4698591"/>
            <a:ext cx="4421565" cy="5229068"/>
            <a:chOff x="0" y="0"/>
            <a:chExt cx="1284780" cy="15194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4780" cy="1519417"/>
            </a:xfrm>
            <a:custGeom>
              <a:avLst/>
              <a:gdLst/>
              <a:ahLst/>
              <a:cxnLst/>
              <a:rect r="r" b="b" t="t" l="l"/>
              <a:pathLst>
                <a:path h="1519417" w="1284780">
                  <a:moveTo>
                    <a:pt x="175095" y="0"/>
                  </a:moveTo>
                  <a:lnTo>
                    <a:pt x="1109686" y="0"/>
                  </a:lnTo>
                  <a:cubicBezTo>
                    <a:pt x="1206388" y="0"/>
                    <a:pt x="1284780" y="78393"/>
                    <a:pt x="1284780" y="175095"/>
                  </a:cubicBezTo>
                  <a:lnTo>
                    <a:pt x="1284780" y="1344323"/>
                  </a:lnTo>
                  <a:cubicBezTo>
                    <a:pt x="1284780" y="1390761"/>
                    <a:pt x="1266333" y="1435297"/>
                    <a:pt x="1233496" y="1468133"/>
                  </a:cubicBezTo>
                  <a:cubicBezTo>
                    <a:pt x="1200660" y="1500970"/>
                    <a:pt x="1156124" y="1519417"/>
                    <a:pt x="1109686" y="1519417"/>
                  </a:cubicBezTo>
                  <a:lnTo>
                    <a:pt x="175095" y="1519417"/>
                  </a:lnTo>
                  <a:cubicBezTo>
                    <a:pt x="78393" y="1519417"/>
                    <a:pt x="0" y="1441025"/>
                    <a:pt x="0" y="1344323"/>
                  </a:cubicBezTo>
                  <a:lnTo>
                    <a:pt x="0" y="175095"/>
                  </a:lnTo>
                  <a:cubicBezTo>
                    <a:pt x="0" y="78393"/>
                    <a:pt x="78393" y="0"/>
                    <a:pt x="175095" y="0"/>
                  </a:cubicBez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284780" cy="1519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804571" y="4698591"/>
            <a:ext cx="4421565" cy="5229068"/>
            <a:chOff x="0" y="0"/>
            <a:chExt cx="1284780" cy="15194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4780" cy="1519417"/>
            </a:xfrm>
            <a:custGeom>
              <a:avLst/>
              <a:gdLst/>
              <a:ahLst/>
              <a:cxnLst/>
              <a:rect r="r" b="b" t="t" l="l"/>
              <a:pathLst>
                <a:path h="1519417" w="1284780">
                  <a:moveTo>
                    <a:pt x="175095" y="0"/>
                  </a:moveTo>
                  <a:lnTo>
                    <a:pt x="1109686" y="0"/>
                  </a:lnTo>
                  <a:cubicBezTo>
                    <a:pt x="1206388" y="0"/>
                    <a:pt x="1284780" y="78393"/>
                    <a:pt x="1284780" y="175095"/>
                  </a:cubicBezTo>
                  <a:lnTo>
                    <a:pt x="1284780" y="1344323"/>
                  </a:lnTo>
                  <a:cubicBezTo>
                    <a:pt x="1284780" y="1390761"/>
                    <a:pt x="1266333" y="1435297"/>
                    <a:pt x="1233496" y="1468133"/>
                  </a:cubicBezTo>
                  <a:cubicBezTo>
                    <a:pt x="1200660" y="1500970"/>
                    <a:pt x="1156124" y="1519417"/>
                    <a:pt x="1109686" y="1519417"/>
                  </a:cubicBezTo>
                  <a:lnTo>
                    <a:pt x="175095" y="1519417"/>
                  </a:lnTo>
                  <a:cubicBezTo>
                    <a:pt x="78393" y="1519417"/>
                    <a:pt x="0" y="1441025"/>
                    <a:pt x="0" y="1344323"/>
                  </a:cubicBezTo>
                  <a:lnTo>
                    <a:pt x="0" y="175095"/>
                  </a:lnTo>
                  <a:cubicBezTo>
                    <a:pt x="0" y="78393"/>
                    <a:pt x="78393" y="0"/>
                    <a:pt x="175095" y="0"/>
                  </a:cubicBez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284780" cy="1519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061864" y="4698591"/>
            <a:ext cx="4421565" cy="5229068"/>
            <a:chOff x="0" y="0"/>
            <a:chExt cx="1284780" cy="15194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4780" cy="1519417"/>
            </a:xfrm>
            <a:custGeom>
              <a:avLst/>
              <a:gdLst/>
              <a:ahLst/>
              <a:cxnLst/>
              <a:rect r="r" b="b" t="t" l="l"/>
              <a:pathLst>
                <a:path h="1519417" w="1284780">
                  <a:moveTo>
                    <a:pt x="175095" y="0"/>
                  </a:moveTo>
                  <a:lnTo>
                    <a:pt x="1109686" y="0"/>
                  </a:lnTo>
                  <a:cubicBezTo>
                    <a:pt x="1206388" y="0"/>
                    <a:pt x="1284780" y="78393"/>
                    <a:pt x="1284780" y="175095"/>
                  </a:cubicBezTo>
                  <a:lnTo>
                    <a:pt x="1284780" y="1344323"/>
                  </a:lnTo>
                  <a:cubicBezTo>
                    <a:pt x="1284780" y="1390761"/>
                    <a:pt x="1266333" y="1435297"/>
                    <a:pt x="1233496" y="1468133"/>
                  </a:cubicBezTo>
                  <a:cubicBezTo>
                    <a:pt x="1200660" y="1500970"/>
                    <a:pt x="1156124" y="1519417"/>
                    <a:pt x="1109686" y="1519417"/>
                  </a:cubicBezTo>
                  <a:lnTo>
                    <a:pt x="175095" y="1519417"/>
                  </a:lnTo>
                  <a:cubicBezTo>
                    <a:pt x="78393" y="1519417"/>
                    <a:pt x="0" y="1441025"/>
                    <a:pt x="0" y="1344323"/>
                  </a:cubicBezTo>
                  <a:lnTo>
                    <a:pt x="0" y="175095"/>
                  </a:lnTo>
                  <a:cubicBezTo>
                    <a:pt x="0" y="78393"/>
                    <a:pt x="78393" y="0"/>
                    <a:pt x="175095" y="0"/>
                  </a:cubicBez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1284780" cy="1519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583875" y="5570258"/>
            <a:ext cx="3377543" cy="2414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6"/>
              </a:lnSpc>
            </a:pPr>
            <a:r>
              <a:rPr lang="en-US" sz="2719" spc="5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</a:t>
            </a:r>
            <a:r>
              <a:rPr lang="en-US" sz="2719" spc="5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eb responsiva con información de barberos y servicios.</a:t>
            </a:r>
          </a:p>
          <a:p>
            <a:pPr algn="ctr">
              <a:lnSpc>
                <a:spcPts val="3806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444708" y="8537783"/>
            <a:ext cx="3655877" cy="86412"/>
          </a:xfrm>
          <a:custGeom>
            <a:avLst/>
            <a:gdLst/>
            <a:ahLst/>
            <a:cxnLst/>
            <a:rect r="r" b="b" t="t" l="l"/>
            <a:pathLst>
              <a:path h="86412" w="3655877">
                <a:moveTo>
                  <a:pt x="0" y="0"/>
                </a:moveTo>
                <a:lnTo>
                  <a:pt x="3655877" y="0"/>
                </a:lnTo>
                <a:lnTo>
                  <a:pt x="3655877" y="86411"/>
                </a:lnTo>
                <a:lnTo>
                  <a:pt x="0" y="86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522535" y="2637218"/>
            <a:ext cx="15598586" cy="117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228" spc="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Conecta</a:t>
            </a:r>
            <a:r>
              <a:rPr lang="en-US" sz="2228" spc="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 a Elite Barber con el ecosistema digital actual dandoles herramientas que les permitan aumentar su visibilidad, profesionalismo y captación de clientes.</a:t>
            </a:r>
          </a:p>
          <a:p>
            <a:pPr algn="ctr">
              <a:lnSpc>
                <a:spcPts val="311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7468069" y="5570258"/>
            <a:ext cx="3377543" cy="2414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6"/>
              </a:lnSpc>
            </a:pPr>
            <a:r>
              <a:rPr lang="en-US" sz="2719" spc="5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-US" sz="2719" spc="5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istema de reservas online con disponibilidad visible.</a:t>
            </a:r>
          </a:p>
          <a:p>
            <a:pPr algn="ctr">
              <a:lnSpc>
                <a:spcPts val="3806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true" flipV="false" rot="0">
            <a:off x="7328902" y="8537783"/>
            <a:ext cx="3655877" cy="86412"/>
          </a:xfrm>
          <a:custGeom>
            <a:avLst/>
            <a:gdLst/>
            <a:ahLst/>
            <a:cxnLst/>
            <a:rect r="r" b="b" t="t" l="l"/>
            <a:pathLst>
              <a:path h="86412" w="3655877">
                <a:moveTo>
                  <a:pt x="3655877" y="0"/>
                </a:moveTo>
                <a:lnTo>
                  <a:pt x="0" y="0"/>
                </a:lnTo>
                <a:lnTo>
                  <a:pt x="0" y="86411"/>
                </a:lnTo>
                <a:lnTo>
                  <a:pt x="3655877" y="86411"/>
                </a:lnTo>
                <a:lnTo>
                  <a:pt x="36558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12470380" y="5570258"/>
            <a:ext cx="3377543" cy="193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6"/>
              </a:lnSpc>
            </a:pPr>
            <a:r>
              <a:rPr lang="en-US" sz="2719" spc="5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</a:t>
            </a:r>
            <a:r>
              <a:rPr lang="en-US" sz="2719" spc="59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ase de datos para gestionar clientes, reservas y horarios.</a:t>
            </a:r>
          </a:p>
          <a:p>
            <a:pPr algn="ctr">
              <a:lnSpc>
                <a:spcPts val="3806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2331213" y="8537783"/>
            <a:ext cx="3655877" cy="86412"/>
          </a:xfrm>
          <a:custGeom>
            <a:avLst/>
            <a:gdLst/>
            <a:ahLst/>
            <a:cxnLst/>
            <a:rect r="r" b="b" t="t" l="l"/>
            <a:pathLst>
              <a:path h="86412" w="3655877">
                <a:moveTo>
                  <a:pt x="0" y="0"/>
                </a:moveTo>
                <a:lnTo>
                  <a:pt x="3655877" y="0"/>
                </a:lnTo>
                <a:lnTo>
                  <a:pt x="3655877" y="86411"/>
                </a:lnTo>
                <a:lnTo>
                  <a:pt x="0" y="86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0175" y="3099074"/>
            <a:ext cx="8789858" cy="5777284"/>
          </a:xfrm>
          <a:custGeom>
            <a:avLst/>
            <a:gdLst/>
            <a:ahLst/>
            <a:cxnLst/>
            <a:rect r="r" b="b" t="t" l="l"/>
            <a:pathLst>
              <a:path h="5777284" w="8789858">
                <a:moveTo>
                  <a:pt x="0" y="0"/>
                </a:moveTo>
                <a:lnTo>
                  <a:pt x="8789858" y="0"/>
                </a:lnTo>
                <a:lnTo>
                  <a:pt x="8789858" y="5777283"/>
                </a:lnTo>
                <a:lnTo>
                  <a:pt x="0" y="5777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86" t="0" r="-1918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73866" y="1774168"/>
            <a:ext cx="7856167" cy="689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8"/>
              </a:lnSpc>
            </a:pPr>
            <a:r>
              <a:rPr lang="en-US" sz="4494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Alcances y Limitaciones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632016" y="1704890"/>
            <a:ext cx="7560299" cy="7443845"/>
            <a:chOff x="0" y="0"/>
            <a:chExt cx="1991190" cy="19605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91190" cy="1960519"/>
            </a:xfrm>
            <a:custGeom>
              <a:avLst/>
              <a:gdLst/>
              <a:ahLst/>
              <a:cxnLst/>
              <a:rect r="r" b="b" t="t" l="l"/>
              <a:pathLst>
                <a:path h="1960519" w="1991190">
                  <a:moveTo>
                    <a:pt x="59393" y="0"/>
                  </a:moveTo>
                  <a:lnTo>
                    <a:pt x="1931797" y="0"/>
                  </a:lnTo>
                  <a:cubicBezTo>
                    <a:pt x="1964599" y="0"/>
                    <a:pt x="1991190" y="26591"/>
                    <a:pt x="1991190" y="59393"/>
                  </a:cubicBezTo>
                  <a:lnTo>
                    <a:pt x="1991190" y="1901125"/>
                  </a:lnTo>
                  <a:cubicBezTo>
                    <a:pt x="1991190" y="1933927"/>
                    <a:pt x="1964599" y="1960519"/>
                    <a:pt x="1931797" y="1960519"/>
                  </a:cubicBezTo>
                  <a:lnTo>
                    <a:pt x="59393" y="1960519"/>
                  </a:lnTo>
                  <a:cubicBezTo>
                    <a:pt x="26591" y="1960519"/>
                    <a:pt x="0" y="1933927"/>
                    <a:pt x="0" y="1901125"/>
                  </a:cubicBezTo>
                  <a:lnTo>
                    <a:pt x="0" y="59393"/>
                  </a:lnTo>
                  <a:cubicBezTo>
                    <a:pt x="0" y="26591"/>
                    <a:pt x="26591" y="0"/>
                    <a:pt x="59393" y="0"/>
                  </a:cubicBez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991190" cy="19605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213105" y="2608460"/>
            <a:ext cx="5573661" cy="49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3"/>
              </a:lnSpc>
            </a:pPr>
            <a:r>
              <a:rPr lang="en-US" sz="2535" spc="55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ALCANCES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13105" y="3288712"/>
            <a:ext cx="5519929" cy="1887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422" indent="-194211" lvl="1">
              <a:lnSpc>
                <a:spcPts val="2518"/>
              </a:lnSpc>
              <a:buFont typeface="Arial"/>
              <a:buChar char="•"/>
            </a:pPr>
            <a:r>
              <a:rPr lang="en-US" sz="1799" spc="39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Página web responsiva y funcional</a:t>
            </a:r>
            <a:r>
              <a:rPr lang="en-US" sz="1799" spc="39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algn="l" marL="388422" indent="-194211" lvl="1">
              <a:lnSpc>
                <a:spcPts val="2518"/>
              </a:lnSpc>
              <a:buFont typeface="Arial"/>
              <a:buChar char="•"/>
            </a:pPr>
            <a:r>
              <a:rPr lang="en-US" sz="1799" spc="39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Sistema de reservas completamente operativo.</a:t>
            </a:r>
          </a:p>
          <a:p>
            <a:pPr algn="l" marL="388422" indent="-194211" lvl="1">
              <a:lnSpc>
                <a:spcPts val="2518"/>
              </a:lnSpc>
              <a:buFont typeface="Arial"/>
              <a:buChar char="•"/>
            </a:pPr>
            <a:r>
              <a:rPr lang="en-US" sz="1799" spc="39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Panel administrativo interno para el equipo de Elite Barber.</a:t>
            </a:r>
          </a:p>
          <a:p>
            <a:pPr algn="l">
              <a:lnSpc>
                <a:spcPts val="2518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true" flipV="true" rot="0">
            <a:off x="10039581" y="2463785"/>
            <a:ext cx="959718" cy="959718"/>
          </a:xfrm>
          <a:custGeom>
            <a:avLst/>
            <a:gdLst/>
            <a:ahLst/>
            <a:cxnLst/>
            <a:rect r="r" b="b" t="t" l="l"/>
            <a:pathLst>
              <a:path h="959718" w="959718">
                <a:moveTo>
                  <a:pt x="959719" y="959718"/>
                </a:moveTo>
                <a:lnTo>
                  <a:pt x="0" y="959718"/>
                </a:lnTo>
                <a:lnTo>
                  <a:pt x="0" y="0"/>
                </a:lnTo>
                <a:lnTo>
                  <a:pt x="959719" y="0"/>
                </a:lnTo>
                <a:lnTo>
                  <a:pt x="959719" y="95971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0054342" y="2687898"/>
            <a:ext cx="944958" cy="447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sz="2620" spc="385">
                <a:solidFill>
                  <a:srgbClr val="EFEEE9"/>
                </a:solidFill>
                <a:latin typeface="Raleway"/>
                <a:ea typeface="Raleway"/>
                <a:cs typeface="Raleway"/>
                <a:sym typeface="Raleway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13105" y="6159466"/>
            <a:ext cx="5573661" cy="48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600" spc="57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LIMITACIONES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13105" y="6629531"/>
            <a:ext cx="5519929" cy="2202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39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en-US" sz="1800" spc="39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ruebas reales limitadas a disponibilidad del negocio.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39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Desarrollo acotado a los tiempos y recursos de la asignatura.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39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Metodo de págo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039581" y="6005265"/>
            <a:ext cx="959718" cy="959718"/>
          </a:xfrm>
          <a:custGeom>
            <a:avLst/>
            <a:gdLst/>
            <a:ahLst/>
            <a:cxnLst/>
            <a:rect r="r" b="b" t="t" l="l"/>
            <a:pathLst>
              <a:path h="959718" w="959718">
                <a:moveTo>
                  <a:pt x="0" y="0"/>
                </a:moveTo>
                <a:lnTo>
                  <a:pt x="959719" y="0"/>
                </a:lnTo>
                <a:lnTo>
                  <a:pt x="959719" y="959719"/>
                </a:lnTo>
                <a:lnTo>
                  <a:pt x="0" y="959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0054342" y="6229378"/>
            <a:ext cx="944958" cy="447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  <a:spcBef>
                <a:spcPct val="0"/>
              </a:spcBef>
            </a:pPr>
            <a:r>
              <a:rPr lang="en-US" sz="2620" spc="38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02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5766" y="1804986"/>
            <a:ext cx="15346776" cy="7453314"/>
            <a:chOff x="0" y="0"/>
            <a:chExt cx="4041949" cy="19630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41949" cy="1963013"/>
            </a:xfrm>
            <a:custGeom>
              <a:avLst/>
              <a:gdLst/>
              <a:ahLst/>
              <a:cxnLst/>
              <a:rect r="r" b="b" t="t" l="l"/>
              <a:pathLst>
                <a:path h="1963013" w="4041949">
                  <a:moveTo>
                    <a:pt x="36322" y="0"/>
                  </a:moveTo>
                  <a:lnTo>
                    <a:pt x="4005628" y="0"/>
                  </a:lnTo>
                  <a:cubicBezTo>
                    <a:pt x="4025687" y="0"/>
                    <a:pt x="4041949" y="16262"/>
                    <a:pt x="4041949" y="36322"/>
                  </a:cubicBezTo>
                  <a:lnTo>
                    <a:pt x="4041949" y="1926691"/>
                  </a:lnTo>
                  <a:cubicBezTo>
                    <a:pt x="4041949" y="1936324"/>
                    <a:pt x="4038122" y="1945563"/>
                    <a:pt x="4031311" y="1952374"/>
                  </a:cubicBezTo>
                  <a:cubicBezTo>
                    <a:pt x="4024499" y="1959186"/>
                    <a:pt x="4015261" y="1963013"/>
                    <a:pt x="4005628" y="1963013"/>
                  </a:cubicBezTo>
                  <a:lnTo>
                    <a:pt x="36322" y="1963013"/>
                  </a:lnTo>
                  <a:cubicBezTo>
                    <a:pt x="16262" y="1963013"/>
                    <a:pt x="0" y="1946751"/>
                    <a:pt x="0" y="1926691"/>
                  </a:cubicBezTo>
                  <a:lnTo>
                    <a:pt x="0" y="36322"/>
                  </a:lnTo>
                  <a:cubicBezTo>
                    <a:pt x="0" y="16262"/>
                    <a:pt x="16262" y="0"/>
                    <a:pt x="36322" y="0"/>
                  </a:cubicBezTo>
                  <a:close/>
                </a:path>
              </a:pathLst>
            </a:custGeom>
            <a:solidFill>
              <a:srgbClr val="EFEE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041949" cy="1963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true" rot="0">
            <a:off x="2623385" y="4367070"/>
            <a:ext cx="623018" cy="623018"/>
          </a:xfrm>
          <a:custGeom>
            <a:avLst/>
            <a:gdLst/>
            <a:ahLst/>
            <a:cxnLst/>
            <a:rect r="r" b="b" t="t" l="l"/>
            <a:pathLst>
              <a:path h="623018" w="623018">
                <a:moveTo>
                  <a:pt x="623018" y="623019"/>
                </a:moveTo>
                <a:lnTo>
                  <a:pt x="0" y="623019"/>
                </a:lnTo>
                <a:lnTo>
                  <a:pt x="0" y="0"/>
                </a:lnTo>
                <a:lnTo>
                  <a:pt x="623018" y="0"/>
                </a:lnTo>
                <a:lnTo>
                  <a:pt x="623018" y="623019"/>
                </a:lnTo>
                <a:close/>
              </a:path>
            </a:pathLst>
          </a:custGeom>
          <a:blipFill>
            <a:blip r:embed="rId2">
              <a:alphaModFix amt="8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2318588" y="3809793"/>
            <a:ext cx="1590774" cy="38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  <a:spcBef>
                <a:spcPct val="0"/>
              </a:spcBef>
            </a:pPr>
            <a:r>
              <a:rPr lang="en-US" sz="2282" spc="5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SPRINT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22550" y="1992912"/>
            <a:ext cx="1144290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b="true" sz="6600">
                <a:solidFill>
                  <a:srgbClr val="1E1E1E"/>
                </a:solidFill>
                <a:latin typeface="Raleway Bold"/>
                <a:ea typeface="Raleway Bold"/>
                <a:cs typeface="Raleway Bold"/>
                <a:sym typeface="Raleway Bold"/>
              </a:rPr>
              <a:t>Metodologia Ágil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true" flipV="true" rot="0">
            <a:off x="5242173" y="4367070"/>
            <a:ext cx="623018" cy="623018"/>
          </a:xfrm>
          <a:custGeom>
            <a:avLst/>
            <a:gdLst/>
            <a:ahLst/>
            <a:cxnLst/>
            <a:rect r="r" b="b" t="t" l="l"/>
            <a:pathLst>
              <a:path h="623018" w="623018">
                <a:moveTo>
                  <a:pt x="623019" y="623019"/>
                </a:moveTo>
                <a:lnTo>
                  <a:pt x="0" y="623019"/>
                </a:lnTo>
                <a:lnTo>
                  <a:pt x="0" y="0"/>
                </a:lnTo>
                <a:lnTo>
                  <a:pt x="623019" y="0"/>
                </a:lnTo>
                <a:lnTo>
                  <a:pt x="623019" y="623019"/>
                </a:lnTo>
                <a:close/>
              </a:path>
            </a:pathLst>
          </a:custGeom>
          <a:blipFill>
            <a:blip r:embed="rId2">
              <a:alphaModFix amt="8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true" flipV="true" rot="0">
            <a:off x="7677124" y="4367070"/>
            <a:ext cx="623018" cy="623018"/>
          </a:xfrm>
          <a:custGeom>
            <a:avLst/>
            <a:gdLst/>
            <a:ahLst/>
            <a:cxnLst/>
            <a:rect r="r" b="b" t="t" l="l"/>
            <a:pathLst>
              <a:path h="623018" w="623018">
                <a:moveTo>
                  <a:pt x="623018" y="623019"/>
                </a:moveTo>
                <a:lnTo>
                  <a:pt x="0" y="623019"/>
                </a:lnTo>
                <a:lnTo>
                  <a:pt x="0" y="0"/>
                </a:lnTo>
                <a:lnTo>
                  <a:pt x="623018" y="0"/>
                </a:lnTo>
                <a:lnTo>
                  <a:pt x="623018" y="623019"/>
                </a:lnTo>
                <a:close/>
              </a:path>
            </a:pathLst>
          </a:custGeom>
          <a:blipFill>
            <a:blip r:embed="rId2">
              <a:alphaModFix amt="8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true" flipV="true" rot="0">
            <a:off x="10113419" y="4367070"/>
            <a:ext cx="623018" cy="623018"/>
          </a:xfrm>
          <a:custGeom>
            <a:avLst/>
            <a:gdLst/>
            <a:ahLst/>
            <a:cxnLst/>
            <a:rect r="r" b="b" t="t" l="l"/>
            <a:pathLst>
              <a:path h="623018" w="623018">
                <a:moveTo>
                  <a:pt x="623019" y="623019"/>
                </a:moveTo>
                <a:lnTo>
                  <a:pt x="0" y="623019"/>
                </a:lnTo>
                <a:lnTo>
                  <a:pt x="0" y="0"/>
                </a:lnTo>
                <a:lnTo>
                  <a:pt x="623019" y="0"/>
                </a:lnTo>
                <a:lnTo>
                  <a:pt x="623019" y="623019"/>
                </a:lnTo>
                <a:close/>
              </a:path>
            </a:pathLst>
          </a:custGeom>
          <a:blipFill>
            <a:blip r:embed="rId2">
              <a:alphaModFix amt="8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3" id="13"/>
          <p:cNvSpPr/>
          <p:nvPr/>
        </p:nvSpPr>
        <p:spPr>
          <a:xfrm>
            <a:off x="3246403" y="4678579"/>
            <a:ext cx="1995771" cy="0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5865192" y="4678579"/>
            <a:ext cx="1811932" cy="0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>
            <a:off x="8300142" y="4678579"/>
            <a:ext cx="1813277" cy="0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6" id="16"/>
          <p:cNvSpPr/>
          <p:nvPr/>
        </p:nvSpPr>
        <p:spPr>
          <a:xfrm flipH="true" flipV="true" rot="0">
            <a:off x="12548370" y="4367070"/>
            <a:ext cx="623018" cy="623018"/>
          </a:xfrm>
          <a:custGeom>
            <a:avLst/>
            <a:gdLst/>
            <a:ahLst/>
            <a:cxnLst/>
            <a:rect r="r" b="b" t="t" l="l"/>
            <a:pathLst>
              <a:path h="623018" w="623018">
                <a:moveTo>
                  <a:pt x="623018" y="623019"/>
                </a:moveTo>
                <a:lnTo>
                  <a:pt x="0" y="623019"/>
                </a:lnTo>
                <a:lnTo>
                  <a:pt x="0" y="0"/>
                </a:lnTo>
                <a:lnTo>
                  <a:pt x="623018" y="0"/>
                </a:lnTo>
                <a:lnTo>
                  <a:pt x="623018" y="623019"/>
                </a:lnTo>
                <a:close/>
              </a:path>
            </a:pathLst>
          </a:custGeom>
          <a:blipFill>
            <a:blip r:embed="rId2">
              <a:alphaModFix amt="8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true" flipV="true" rot="0">
            <a:off x="15171906" y="4367070"/>
            <a:ext cx="623018" cy="623018"/>
          </a:xfrm>
          <a:custGeom>
            <a:avLst/>
            <a:gdLst/>
            <a:ahLst/>
            <a:cxnLst/>
            <a:rect r="r" b="b" t="t" l="l"/>
            <a:pathLst>
              <a:path h="623018" w="623018">
                <a:moveTo>
                  <a:pt x="623018" y="623019"/>
                </a:moveTo>
                <a:lnTo>
                  <a:pt x="0" y="623019"/>
                </a:lnTo>
                <a:lnTo>
                  <a:pt x="0" y="0"/>
                </a:lnTo>
                <a:lnTo>
                  <a:pt x="623018" y="0"/>
                </a:lnTo>
                <a:lnTo>
                  <a:pt x="623018" y="623019"/>
                </a:lnTo>
                <a:close/>
              </a:path>
            </a:pathLst>
          </a:custGeom>
          <a:blipFill>
            <a:blip r:embed="rId2">
              <a:alphaModFix amt="8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8" id="18"/>
          <p:cNvSpPr/>
          <p:nvPr/>
        </p:nvSpPr>
        <p:spPr>
          <a:xfrm flipV="true">
            <a:off x="10736438" y="4678579"/>
            <a:ext cx="1811932" cy="0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>
            <a:off x="13171388" y="4678579"/>
            <a:ext cx="2000518" cy="0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0" id="20"/>
          <p:cNvSpPr txBox="true"/>
          <p:nvPr/>
        </p:nvSpPr>
        <p:spPr>
          <a:xfrm rot="0">
            <a:off x="4937377" y="3809793"/>
            <a:ext cx="1590774" cy="38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  <a:spcBef>
                <a:spcPct val="0"/>
              </a:spcBef>
            </a:pPr>
            <a:r>
              <a:rPr lang="en-US" sz="2282" spc="5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SPRINT 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72327" y="3809793"/>
            <a:ext cx="1590774" cy="38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  <a:spcBef>
                <a:spcPct val="0"/>
              </a:spcBef>
            </a:pPr>
            <a:r>
              <a:rPr lang="en-US" sz="2282" spc="5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SPRINT 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08623" y="3809793"/>
            <a:ext cx="1590774" cy="38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  <a:spcBef>
                <a:spcPct val="0"/>
              </a:spcBef>
            </a:pPr>
            <a:r>
              <a:rPr lang="en-US" sz="2282" spc="5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SPRINT 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46906" y="3809793"/>
            <a:ext cx="1590774" cy="38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  <a:spcBef>
                <a:spcPct val="0"/>
              </a:spcBef>
            </a:pPr>
            <a:r>
              <a:rPr lang="en-US" sz="2282" spc="5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SPRINT 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862576" y="3809793"/>
            <a:ext cx="1590774" cy="38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4"/>
              </a:lnSpc>
              <a:spcBef>
                <a:spcPct val="0"/>
              </a:spcBef>
            </a:pPr>
            <a:r>
              <a:rPr lang="en-US" sz="2282" spc="50">
                <a:solidFill>
                  <a:srgbClr val="1E1E1E"/>
                </a:solidFill>
                <a:latin typeface="Raleway"/>
                <a:ea typeface="Raleway"/>
                <a:cs typeface="Raleway"/>
                <a:sym typeface="Raleway"/>
              </a:rPr>
              <a:t>SPRINT 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19141" y="5363282"/>
            <a:ext cx="2631505" cy="129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"/>
              </a:lnSpc>
              <a:spcBef>
                <a:spcPct val="0"/>
              </a:spcBef>
            </a:pP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REUNIÓN CO</a:t>
            </a: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 CLIENTE, LEVANTAMIENTO Y ANÁLISIS DE REQUERIMIENTOS</a:t>
            </a:r>
          </a:p>
          <a:p>
            <a:pPr algn="ctr">
              <a:lnSpc>
                <a:spcPts val="1682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4250646" y="6971782"/>
            <a:ext cx="2631505" cy="129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"/>
              </a:lnSpc>
              <a:spcBef>
                <a:spcPct val="0"/>
              </a:spcBef>
            </a:pP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DISEÑO DE</a:t>
            </a: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ARQUITECTURA Y BASE DE DATOS, PLANIFICACIÓN DEL DESARROLLO</a:t>
            </a:r>
          </a:p>
          <a:p>
            <a:pPr algn="ctr">
              <a:lnSpc>
                <a:spcPts val="1682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6672880" y="5567299"/>
            <a:ext cx="2631505" cy="65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"/>
              </a:lnSpc>
              <a:spcBef>
                <a:spcPct val="0"/>
              </a:spcBef>
            </a:pP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DESARROLLO</a:t>
            </a: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BACKEND</a:t>
            </a:r>
          </a:p>
          <a:p>
            <a:pPr algn="ctr">
              <a:lnSpc>
                <a:spcPts val="1682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9109176" y="7078648"/>
            <a:ext cx="2631505" cy="1078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"/>
              </a:lnSpc>
              <a:spcBef>
                <a:spcPct val="0"/>
              </a:spcBef>
            </a:pP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DESARROL</a:t>
            </a: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 FRONTEND (UX/UI), INTEGRACIÓN CON BACKEND</a:t>
            </a:r>
          </a:p>
          <a:p>
            <a:pPr algn="ctr">
              <a:lnSpc>
                <a:spcPts val="1682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1544126" y="5456224"/>
            <a:ext cx="2631505" cy="86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"/>
              </a:lnSpc>
              <a:spcBef>
                <a:spcPct val="0"/>
              </a:spcBef>
            </a:pP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PRUEBAS </a:t>
            </a: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INTERNAS, DEPURACIÓN Y PRUEBAS CON USUARIOS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167662" y="7078648"/>
            <a:ext cx="2631505" cy="1078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2"/>
              </a:lnSpc>
              <a:spcBef>
                <a:spcPct val="0"/>
              </a:spcBef>
            </a:pP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DOCUMENTACIÓN, CAPACITACIÓ</a:t>
            </a:r>
            <a:r>
              <a:rPr lang="en-US" sz="1529" spc="224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 AL CLIENTE, DESPLIEGUE Y MONITOREO</a:t>
            </a:r>
          </a:p>
          <a:p>
            <a:pPr algn="ctr">
              <a:lnSpc>
                <a:spcPts val="1682"/>
              </a:lnSpc>
              <a:spcBef>
                <a:spcPct val="0"/>
              </a:spcBef>
            </a:pPr>
          </a:p>
        </p:txBody>
      </p:sp>
      <p:sp>
        <p:nvSpPr>
          <p:cNvPr name="AutoShape 31" id="31"/>
          <p:cNvSpPr/>
          <p:nvPr/>
        </p:nvSpPr>
        <p:spPr>
          <a:xfrm>
            <a:off x="2934894" y="4990089"/>
            <a:ext cx="0" cy="363668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>
            <a:off x="5553683" y="4990089"/>
            <a:ext cx="12716" cy="1972168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>
            <a:off x="7988633" y="4990089"/>
            <a:ext cx="0" cy="567686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4" id="34"/>
          <p:cNvSpPr/>
          <p:nvPr/>
        </p:nvSpPr>
        <p:spPr>
          <a:xfrm>
            <a:off x="10424928" y="4990089"/>
            <a:ext cx="0" cy="2079035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5" id="35"/>
          <p:cNvSpPr/>
          <p:nvPr/>
        </p:nvSpPr>
        <p:spPr>
          <a:xfrm>
            <a:off x="12859879" y="4990089"/>
            <a:ext cx="0" cy="456610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6" id="36"/>
          <p:cNvSpPr/>
          <p:nvPr/>
        </p:nvSpPr>
        <p:spPr>
          <a:xfrm>
            <a:off x="15483415" y="4990089"/>
            <a:ext cx="0" cy="2079035"/>
          </a:xfrm>
          <a:prstGeom prst="line">
            <a:avLst/>
          </a:prstGeom>
          <a:ln cap="flat" w="38100">
            <a:solidFill>
              <a:srgbClr val="000000">
                <a:alpha val="18824"/>
              </a:srgbClr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7" id="37"/>
          <p:cNvSpPr txBox="true"/>
          <p:nvPr/>
        </p:nvSpPr>
        <p:spPr>
          <a:xfrm rot="0">
            <a:off x="1619141" y="6655582"/>
            <a:ext cx="2631505" cy="1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2"/>
              </a:lnSpc>
              <a:spcBef>
                <a:spcPct val="0"/>
              </a:spcBef>
            </a:pPr>
            <a:r>
              <a:rPr lang="en-US" sz="1029" spc="15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28 MARZO 2025 -  7 ABRIL 2025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250646" y="8264082"/>
            <a:ext cx="2631505" cy="2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2"/>
              </a:lnSpc>
              <a:spcBef>
                <a:spcPct val="0"/>
              </a:spcBef>
            </a:pPr>
            <a:r>
              <a:rPr lang="en-US" sz="1029" spc="15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8 ABRIL 2025 -  18 ABRIL 2025</a:t>
            </a:r>
          </a:p>
          <a:p>
            <a:pPr algn="ctr">
              <a:lnSpc>
                <a:spcPts val="1132"/>
              </a:lnSpc>
              <a:spcBef>
                <a:spcPct val="0"/>
              </a:spcBef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6679911" y="6207337"/>
            <a:ext cx="2631505" cy="1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2"/>
              </a:lnSpc>
              <a:spcBef>
                <a:spcPct val="0"/>
              </a:spcBef>
            </a:pPr>
            <a:r>
              <a:rPr lang="en-US" sz="1029" spc="15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21 ABRIL 2025 -  2 MAYO 2025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109176" y="8328666"/>
            <a:ext cx="2631505" cy="2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2"/>
              </a:lnSpc>
              <a:spcBef>
                <a:spcPct val="0"/>
              </a:spcBef>
            </a:pPr>
            <a:r>
              <a:rPr lang="en-US" sz="1029" spc="15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5 MAYO 2025 -  16 MAYO 2025 </a:t>
            </a:r>
          </a:p>
          <a:p>
            <a:pPr algn="ctr">
              <a:lnSpc>
                <a:spcPts val="1132"/>
              </a:lnSpc>
              <a:spcBef>
                <a:spcPct val="0"/>
              </a:spcBef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11544126" y="6545676"/>
            <a:ext cx="2631505" cy="2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2"/>
              </a:lnSpc>
              <a:spcBef>
                <a:spcPct val="0"/>
              </a:spcBef>
            </a:pPr>
            <a:r>
              <a:rPr lang="en-US" sz="1029" spc="15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19 MAYO 2025 -  31 MAYO 2025 </a:t>
            </a:r>
          </a:p>
          <a:p>
            <a:pPr algn="ctr">
              <a:lnSpc>
                <a:spcPts val="1132"/>
              </a:lnSpc>
              <a:spcBef>
                <a:spcPct val="0"/>
              </a:spcBef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14175631" y="8242941"/>
            <a:ext cx="2631505" cy="29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2"/>
              </a:lnSpc>
              <a:spcBef>
                <a:spcPct val="0"/>
              </a:spcBef>
            </a:pPr>
            <a:r>
              <a:rPr lang="en-US" sz="1029" spc="15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1 JUNIO 2025 -  15 JUNIO 2025</a:t>
            </a:r>
          </a:p>
          <a:p>
            <a:pPr algn="ctr">
              <a:lnSpc>
                <a:spcPts val="1132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92315" y="612415"/>
            <a:ext cx="559181" cy="296366"/>
          </a:xfrm>
          <a:custGeom>
            <a:avLst/>
            <a:gdLst/>
            <a:ahLst/>
            <a:cxnLst/>
            <a:rect r="r" b="b" t="t" l="l"/>
            <a:pathLst>
              <a:path h="296366" w="559181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false" rot="0">
            <a:off x="-2843309" y="1268486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6873873" y="0"/>
                </a:moveTo>
                <a:lnTo>
                  <a:pt x="0" y="0"/>
                </a:lnTo>
                <a:lnTo>
                  <a:pt x="0" y="162473"/>
                </a:lnTo>
                <a:lnTo>
                  <a:pt x="6873873" y="162473"/>
                </a:lnTo>
                <a:lnTo>
                  <a:pt x="68738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182454" y="0"/>
            <a:ext cx="14105546" cy="10287000"/>
          </a:xfrm>
          <a:custGeom>
            <a:avLst/>
            <a:gdLst/>
            <a:ahLst/>
            <a:cxnLst/>
            <a:rect r="r" b="b" t="t" l="l"/>
            <a:pathLst>
              <a:path h="10287000" w="14105546">
                <a:moveTo>
                  <a:pt x="0" y="0"/>
                </a:moveTo>
                <a:lnTo>
                  <a:pt x="14105546" y="0"/>
                </a:lnTo>
                <a:lnTo>
                  <a:pt x="141055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157" r="-1602" b="-128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7760" y="4843160"/>
            <a:ext cx="3572900" cy="59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5"/>
              </a:lnSpc>
            </a:pPr>
            <a:r>
              <a:rPr lang="en-US" b="true" sz="383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Base de Datos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DAGsVpENN6A</dc:identifier>
  <dcterms:modified xsi:type="dcterms:W3CDTF">2011-08-01T06:04:30Z</dcterms:modified>
  <cp:revision>1</cp:revision>
  <dc:title>Proyecto ATP</dc:title>
</cp:coreProperties>
</file>